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7" r:id="rId4"/>
    <p:sldId id="273" r:id="rId5"/>
    <p:sldId id="272" r:id="rId6"/>
    <p:sldId id="274" r:id="rId7"/>
    <p:sldId id="268" r:id="rId8"/>
    <p:sldId id="270" r:id="rId9"/>
    <p:sldId id="269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20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A2B3-9BA5-664F-9768-06703824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1DE26-113C-CB43-9412-2936483E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EE7CD-C997-8443-B267-BFC8372B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6FD78-4249-2240-B36F-73F4F721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22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6" r:id="rId13"/>
    <p:sldLayoutId id="2147483663" r:id="rId14"/>
    <p:sldLayoutId id="2147483667" r:id="rId15"/>
    <p:sldLayoutId id="2147483668" r:id="rId16"/>
    <p:sldLayoutId id="2147483658" r:id="rId17"/>
    <p:sldLayoutId id="2147483659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americansafetycouncil.com/6-apps-that-help-prevent-texting-while-drivin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Risk%20Takers%20edited.mp4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0770E-B6EF-4F87-959B-9255C58C2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325217"/>
            <a:ext cx="9448800" cy="25709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Distracted Driver Training	</a:t>
            </a:r>
          </a:p>
        </p:txBody>
      </p:sp>
    </p:spTree>
    <p:extLst>
      <p:ext uri="{BB962C8B-B14F-4D97-AF65-F5344CB8AC3E}">
        <p14:creationId xmlns:p14="http://schemas.microsoft.com/office/powerpoint/2010/main" val="15962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D567C-E28E-4F7D-AADC-245544F9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0" u="none" strike="noStrike" dirty="0">
                <a:solidFill>
                  <a:srgbClr val="243F86"/>
                </a:solidFill>
                <a:effectLst/>
                <a:latin typeface="Open Sans" panose="020B0606030504020204" pitchFamily="34" charset="0"/>
                <a:hlinkClick r:id="rId2" tooltip="6 Apps That Help Prevent Texting While Driving"/>
              </a:rPr>
              <a:t>6 Apps That Help Prevent Texting While Driving</a:t>
            </a:r>
            <a:br>
              <a:rPr lang="en-US" b="1" i="0" dirty="0">
                <a:solidFill>
                  <a:srgbClr val="243F86"/>
                </a:solidFill>
                <a:effectLst/>
                <a:latin typeface="Open Sans" panose="020B0606030504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77592-E871-454A-A280-97AD66522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57401"/>
            <a:ext cx="12085982" cy="4687956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https://blog.americansafetycouncil.com/6-apps-that-help-prevent-texting-while-driving/</a:t>
            </a:r>
            <a:endParaRPr lang="en-US" dirty="0"/>
          </a:p>
          <a:p>
            <a:endParaRPr lang="en-US" dirty="0"/>
          </a:p>
          <a:p>
            <a:r>
              <a:rPr lang="en-US" sz="2800" b="0" i="0" dirty="0">
                <a:effectLst/>
                <a:latin typeface="Open Sans" panose="020B0606030504020204" pitchFamily="34" charset="0"/>
              </a:rPr>
              <a:t>You keep hearing it, you may even see it, and now almost everyone in American with a smartphone knows that texting while driving is dangerous. But that doesn’t stop most of us from doing it, especially teenage drivers. In fact, an average of 9 Americans a day die in a crash caused by distracted driving, which includes texting. Now a days, 1 out of every 4 crashes involves cellphones, and cellphones increase the likelihood of a crash by 4x the normal amount. Despite these shocking numbers, many people reading this article will still glance at their phone while driving.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92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0284A-8F37-4547-AB24-60D847CA2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53586"/>
            <a:ext cx="10820400" cy="40241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3500" b="1" i="0" dirty="0"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Distracted driving is any activity that diverts attention from driving including…</a:t>
            </a:r>
          </a:p>
          <a:p>
            <a:pPr marL="0" indent="0">
              <a:buNone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talking or texting on your phone, </a:t>
            </a:r>
          </a:p>
          <a:p>
            <a:pPr marL="0" indent="0">
              <a:buNone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eating and drinking, </a:t>
            </a:r>
          </a:p>
          <a:p>
            <a:pPr marL="0" indent="0">
              <a:buNone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talking to people in your vehicle, </a:t>
            </a:r>
          </a:p>
          <a:p>
            <a:pPr marL="0" indent="0">
              <a:buNone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fiddling with the stereo, entertainment or navigation system.</a:t>
            </a:r>
          </a:p>
          <a:p>
            <a:pPr marL="0" indent="0">
              <a:buNone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anything that takes your attention away from the task of safe driving.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93137-FB58-4FD9-9140-495E9FD8B34E}"/>
              </a:ext>
            </a:extLst>
          </p:cNvPr>
          <p:cNvSpPr txBox="1"/>
          <p:nvPr/>
        </p:nvSpPr>
        <p:spPr>
          <a:xfrm>
            <a:off x="2358887" y="998852"/>
            <a:ext cx="747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" panose="020B0606030504020204" pitchFamily="34" charset="0"/>
              </a:rPr>
              <a:t>T</a:t>
            </a:r>
            <a:r>
              <a:rPr lang="en-US" sz="4000" b="0" i="0" dirty="0">
                <a:effectLst/>
                <a:latin typeface="Open Sans" panose="020B0606030504020204" pitchFamily="34" charset="0"/>
              </a:rPr>
              <a:t>exting and driving is deadly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44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sk Takers edited.mp4" descr="Risk Takers edited.mp4">
            <a:hlinkClick r:id="" action="ppaction://media"/>
            <a:extLst>
              <a:ext uri="{FF2B5EF4-FFF2-40B4-BE49-F238E27FC236}">
                <a16:creationId xmlns:a16="http://schemas.microsoft.com/office/drawing/2014/main" id="{D580AEE0-392D-C04D-BA0D-DBD0B6CF2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854" y="106331"/>
            <a:ext cx="8860448" cy="6645337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C534A6-AAA7-5343-A1A1-B3E9ED3AA75F}"/>
              </a:ext>
            </a:extLst>
          </p:cNvPr>
          <p:cNvSpPr txBox="1">
            <a:spLocks/>
          </p:cNvSpPr>
          <p:nvPr/>
        </p:nvSpPr>
        <p:spPr>
          <a:xfrm>
            <a:off x="4605742" y="5278582"/>
            <a:ext cx="3370008" cy="1152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hlinkClick r:id="rId5" action="ppaction://hlinkfile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hlinkClick r:id="rId5" action="ppaction://hlinkfile"/>
              </a:rPr>
              <a:t>Risk Takers - Video</a:t>
            </a:r>
            <a:endParaRPr lang="en-US" dirty="0">
              <a:hlinkClick r:id="rId5" action="ppaction://hlinkfile"/>
            </a:endParaRPr>
          </a:p>
        </p:txBody>
      </p:sp>
    </p:spTree>
    <p:extLst>
      <p:ext uri="{BB962C8B-B14F-4D97-AF65-F5344CB8AC3E}">
        <p14:creationId xmlns:p14="http://schemas.microsoft.com/office/powerpoint/2010/main" val="13557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5AD3-8605-4A7E-89FB-56E6B8C2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60" y="825230"/>
            <a:ext cx="9925879" cy="1293028"/>
          </a:xfrm>
        </p:spPr>
        <p:txBody>
          <a:bodyPr>
            <a:noAutofit/>
          </a:bodyPr>
          <a:lstStyle/>
          <a:p>
            <a:pPr algn="ctr"/>
            <a:r>
              <a:rPr lang="en-US" sz="3600" b="1" i="0" dirty="0">
                <a:effectLst/>
                <a:latin typeface="Roboto" panose="02000000000000000000" pitchFamily="2" charset="0"/>
              </a:rPr>
              <a:t>Five Most Common Distractions While Driving</a:t>
            </a:r>
            <a:br>
              <a:rPr lang="en-US" sz="3600" b="0" i="0" dirty="0">
                <a:effectLst/>
                <a:latin typeface="Roboto" panose="02000000000000000000" pitchFamily="2" charset="0"/>
              </a:rPr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8AF38-6D91-49FB-AAA9-86A89F0E6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8258"/>
            <a:ext cx="12006470" cy="4024125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endParaRPr lang="en-US" sz="3200" b="0" i="0" dirty="0"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Cognitive distraction. </a:t>
            </a:r>
            <a:r>
              <a:rPr lang="en-US" sz="240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anything that takes your mind off of the driving task</a:t>
            </a:r>
            <a:endParaRPr lang="en-US" sz="3200" i="0" dirty="0">
              <a:solidFill>
                <a:srgbClr val="FFFF0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Cell phone use.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Events outside the vehicle. </a:t>
            </a:r>
            <a:r>
              <a:rPr lang="en-US" sz="240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Billboards and Advertising.</a:t>
            </a:r>
            <a:r>
              <a:rPr lang="en-US" sz="2400" dirty="0">
                <a:solidFill>
                  <a:srgbClr val="FFFF00"/>
                </a:solidFill>
                <a:latin typeface="Roboto" panose="02000000000000000000" pitchFamily="2" charset="0"/>
              </a:rPr>
              <a:t> </a:t>
            </a:r>
            <a:r>
              <a:rPr lang="en-US" sz="240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People and Pets. It's only natural to be drawn to people.</a:t>
            </a:r>
            <a:endParaRPr lang="en-US" sz="3200" i="0" dirty="0"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Drivers may carry on conversations or even have arguments with their passengers while driving.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Roboto" panose="02000000000000000000" pitchFamily="2" charset="0"/>
              </a:rPr>
              <a:t>Reaching for devices inside the vehicle.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25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0D44-8ED6-403E-B470-F24DEC834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0" i="0" dirty="0">
                <a:effectLst/>
                <a:latin typeface="Roboto" panose="02000000000000000000" pitchFamily="2" charset="0"/>
              </a:rPr>
              <a:t>Texting is the most alarming distraction. Sending or reading a text takes your eyes off the road for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3-5</a:t>
            </a:r>
            <a:r>
              <a:rPr lang="en-US" sz="4000" b="0" i="0" dirty="0">
                <a:effectLst/>
                <a:latin typeface="Roboto" panose="02000000000000000000" pitchFamily="2" charset="0"/>
              </a:rPr>
              <a:t> seconds. </a:t>
            </a:r>
          </a:p>
          <a:p>
            <a:endParaRPr lang="en-US" sz="4000" b="0" i="0" dirty="0">
              <a:effectLst/>
              <a:latin typeface="Roboto" panose="02000000000000000000" pitchFamily="2" charset="0"/>
            </a:endParaRPr>
          </a:p>
          <a:p>
            <a:r>
              <a:rPr lang="en-US" sz="4000" b="0" i="0" dirty="0">
                <a:effectLst/>
                <a:latin typeface="Roboto" panose="02000000000000000000" pitchFamily="2" charset="0"/>
              </a:rPr>
              <a:t>At 55 mph, that's like driving the length of an entire football field with your eyes closed.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6512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9A9F3-77B6-4FDC-84AE-4BBAB30ED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2194560"/>
            <a:ext cx="11741426" cy="4537544"/>
          </a:xfrm>
        </p:spPr>
        <p:txBody>
          <a:bodyPr>
            <a:noAutofit/>
          </a:bodyPr>
          <a:lstStyle/>
          <a:p>
            <a:r>
              <a:rPr lang="en-US" sz="3600" b="0" i="0" dirty="0">
                <a:effectLst/>
                <a:latin typeface="Open Sans" panose="020B0606030504020204" pitchFamily="34" charset="0"/>
              </a:rPr>
              <a:t>One possible explanation that has been offered to explain this phenomenon is that drivers that text are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100 percent</a:t>
            </a:r>
            <a:r>
              <a:rPr lang="en-US" sz="3600" b="0" i="0" dirty="0">
                <a:effectLst/>
                <a:latin typeface="Open Sans" panose="020B0606030504020204" pitchFamily="34" charset="0"/>
              </a:rPr>
              <a:t> distracted from their driving duties for up to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4.6</a:t>
            </a:r>
            <a:r>
              <a:rPr lang="en-US" sz="3600" b="0" i="0" dirty="0">
                <a:effectLst/>
                <a:latin typeface="Open Sans" panose="020B0606030504020204" pitchFamily="34" charset="0"/>
              </a:rPr>
              <a:t> seconds at a time. </a:t>
            </a:r>
          </a:p>
          <a:p>
            <a:r>
              <a:rPr lang="en-US" sz="3600" b="0" i="0" dirty="0">
                <a:effectLst/>
                <a:latin typeface="Open Sans" panose="020B0606030504020204" pitchFamily="34" charset="0"/>
              </a:rPr>
              <a:t>During this time, drivers often decrease their following distance, which, when coupled with a slower reaction time to visual stimulus, such as brake lights, often results in catastrophe.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7415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661A2-A236-4437-B02D-B32E754BF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93943" y="393944"/>
            <a:ext cx="6845078" cy="605719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ED1194-189B-4C13-9318-1CFA35C0D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6" y="-19382"/>
            <a:ext cx="9152614" cy="686307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A931EF-EF1C-4F2E-8862-C10F84F64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96" y="-19382"/>
            <a:ext cx="9152614" cy="68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0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E0B3-6738-4423-ADFE-22225E7F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Distracted Driving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A515A-15FC-44EF-A7D4-FB15C7C6A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9287"/>
            <a:ext cx="12059478" cy="47310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900" i="0" dirty="0">
                <a:effectLst/>
                <a:latin typeface="Roboto" panose="02000000000000000000" pitchFamily="2" charset="0"/>
              </a:rPr>
              <a:t>In 2017 there were </a:t>
            </a:r>
            <a:r>
              <a:rPr lang="en-US" sz="390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401 fatal crashes</a:t>
            </a:r>
            <a:r>
              <a:rPr lang="en-US" sz="3900" i="0" dirty="0">
                <a:effectLst/>
                <a:latin typeface="Roboto" panose="02000000000000000000" pitchFamily="2" charset="0"/>
              </a:rPr>
              <a:t> linked to cell phone use while driving</a:t>
            </a:r>
            <a:endParaRPr lang="en-US" sz="3900" dirty="0"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</a:rPr>
              <a:t>I</a:t>
            </a:r>
            <a:r>
              <a:rPr lang="en-US" sz="3600" i="0" dirty="0">
                <a:effectLst/>
                <a:latin typeface="Roboto" panose="02000000000000000000" pitchFamily="2" charset="0"/>
              </a:rPr>
              <a:t>n 2018, over </a:t>
            </a:r>
            <a:r>
              <a:rPr lang="en-US" sz="360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2,800 people were killed</a:t>
            </a:r>
            <a:r>
              <a:rPr lang="en-US" sz="3600" i="0" dirty="0">
                <a:effectLst/>
                <a:latin typeface="Roboto" panose="02000000000000000000" pitchFamily="2" charset="0"/>
              </a:rPr>
              <a:t> and an estimated 400,000 were injured in crashes involving a distracted driver.</a:t>
            </a:r>
          </a:p>
          <a:p>
            <a:pPr marL="0" indent="0">
              <a:buNone/>
            </a:pPr>
            <a:r>
              <a:rPr lang="en-US" sz="3600" i="0" dirty="0">
                <a:effectLst/>
                <a:latin typeface="Roboto" panose="02000000000000000000" pitchFamily="2" charset="0"/>
              </a:rPr>
              <a:t>Distracted driving is dangerous, claiming </a:t>
            </a:r>
            <a:r>
              <a:rPr lang="en-US" sz="360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3,142 lives</a:t>
            </a:r>
            <a:r>
              <a:rPr lang="en-US" sz="3600" i="0" dirty="0">
                <a:effectLst/>
                <a:latin typeface="Roboto" panose="02000000000000000000" pitchFamily="2" charset="0"/>
              </a:rPr>
              <a:t> in 2019. </a:t>
            </a:r>
          </a:p>
          <a:p>
            <a:pPr marL="0" indent="0">
              <a:buNone/>
            </a:pPr>
            <a:r>
              <a:rPr lang="en-US" sz="3600" dirty="0"/>
              <a:t>In 2020, </a:t>
            </a:r>
            <a:r>
              <a:rPr lang="en-US" sz="3600" dirty="0">
                <a:solidFill>
                  <a:srgbClr val="FFFF00"/>
                </a:solidFill>
              </a:rPr>
              <a:t>nearly one in five crashes on Texas roads were caused</a:t>
            </a:r>
            <a:r>
              <a:rPr lang="en-US" sz="3600" dirty="0"/>
              <a:t> by </a:t>
            </a:r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/>
              <a:t> distracted driver</a:t>
            </a:r>
            <a:endParaRPr lang="en-US" sz="3600" i="0" dirty="0"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40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5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CF678-1261-4570-8B3E-11369DDBD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The next time your cell phone beeps with a text message while you are driving to your destination, </a:t>
            </a:r>
            <a:r>
              <a:rPr lang="en-US" sz="4000" dirty="0">
                <a:solidFill>
                  <a:srgbClr val="FF0000"/>
                </a:solidFill>
              </a:rPr>
              <a:t>Think Twice</a:t>
            </a:r>
            <a:r>
              <a:rPr lang="en-US" sz="4000" dirty="0"/>
              <a:t> before you pick up the phone to read a message or respond.</a:t>
            </a:r>
          </a:p>
        </p:txBody>
      </p:sp>
    </p:spTree>
    <p:extLst>
      <p:ext uri="{BB962C8B-B14F-4D97-AF65-F5344CB8AC3E}">
        <p14:creationId xmlns:p14="http://schemas.microsoft.com/office/powerpoint/2010/main" val="279640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{AD7FAB44-1973-4F41-A522-D2ADF67AB321}tf10001063</Template>
  <TotalTime>4258</TotalTime>
  <Words>474</Words>
  <Application>Microsoft Macintosh PowerPoint</Application>
  <PresentationFormat>Widescreen</PresentationFormat>
  <Paragraphs>33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Open Sans</vt:lpstr>
      <vt:lpstr>Roboto</vt:lpstr>
      <vt:lpstr>Vapor Trail</vt:lpstr>
      <vt:lpstr>Distracted Driver Training </vt:lpstr>
      <vt:lpstr>PowerPoint Presentation</vt:lpstr>
      <vt:lpstr>PowerPoint Presentation</vt:lpstr>
      <vt:lpstr>Five Most Common Distractions While Driving </vt:lpstr>
      <vt:lpstr>PowerPoint Presentation</vt:lpstr>
      <vt:lpstr>PowerPoint Presentation</vt:lpstr>
      <vt:lpstr>PowerPoint Presentation</vt:lpstr>
      <vt:lpstr>Distracted Driving</vt:lpstr>
      <vt:lpstr>PowerPoint Presentation</vt:lpstr>
      <vt:lpstr>6 Apps That Help Prevent Texting While Driving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 Driver Training</dc:title>
  <dc:creator>Dakota Utility</dc:creator>
  <cp:lastModifiedBy>Jenna Waters</cp:lastModifiedBy>
  <cp:revision>36</cp:revision>
  <dcterms:created xsi:type="dcterms:W3CDTF">2019-04-17T20:22:53Z</dcterms:created>
  <dcterms:modified xsi:type="dcterms:W3CDTF">2021-10-27T20:54:33Z</dcterms:modified>
</cp:coreProperties>
</file>